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257" r:id="rId3"/>
    <p:sldId id="294" r:id="rId4"/>
    <p:sldId id="304" r:id="rId5"/>
    <p:sldId id="295" r:id="rId6"/>
    <p:sldId id="296" r:id="rId7"/>
    <p:sldId id="298" r:id="rId8"/>
    <p:sldId id="299" r:id="rId9"/>
    <p:sldId id="300" r:id="rId10"/>
    <p:sldId id="305" r:id="rId11"/>
    <p:sldId id="301" r:id="rId12"/>
    <p:sldId id="302" r:id="rId13"/>
    <p:sldId id="260" r:id="rId14"/>
    <p:sldId id="261" r:id="rId15"/>
    <p:sldId id="266"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30/06/2026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p>
            <a:r>
              <a:rPr lang="en-US"/>
              <a:t>© 2026 David Graham et al. Culinary and Food Service Operations Management for Industry 5.0. Goodfellow Publishers</a:t>
            </a:r>
            <a:endParaRPr lang="en-GB"/>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p>
            <a:r>
              <a:rPr lang="en-US"/>
              <a:t>© 2026 David Graham et al. Culinary and Food Service Operations Management for Industry 5.0. Goodfellow Publishers</a:t>
            </a:r>
            <a:endParaRPr lang="en-GB"/>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p>
            <a:r>
              <a:rPr lang="en-GB"/>
              <a:t>© 2026 David Graham et al.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t>© 2026 David Graham et al. </a:t>
            </a:r>
            <a:r>
              <a:rPr lang="en-GB" i="1" dirty="0"/>
              <a:t>Culinary and Food Service Operations Management for Industry 5.0. </a:t>
            </a:r>
            <a:r>
              <a:rPr lang="en-GB"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55903" y="3399769"/>
            <a:ext cx="10640754" cy="1950829"/>
          </a:xfrm>
        </p:spPr>
        <p:txBody>
          <a:bodyPr anchor="b">
            <a:normAutofit/>
          </a:bodyPr>
          <a:lstStyle/>
          <a:p>
            <a:r>
              <a:rPr lang="en-GB" sz="4000" noProof="0" dirty="0">
                <a:solidFill>
                  <a:schemeClr val="tx2"/>
                </a:solidFill>
              </a:rPr>
              <a:t>Chapter 2</a:t>
            </a:r>
            <a:br>
              <a:rPr lang="en-GB" sz="4000" noProof="0" dirty="0">
                <a:solidFill>
                  <a:schemeClr val="tx2"/>
                </a:solidFill>
              </a:rPr>
            </a:br>
            <a:r>
              <a:rPr lang="en-GB" sz="4000" noProof="0" dirty="0">
                <a:solidFill>
                  <a:schemeClr val="tx2"/>
                </a:solidFill>
              </a:rPr>
              <a:t>Changing Nature of Culinary</a:t>
            </a:r>
            <a:br>
              <a:rPr lang="en-GB" sz="4000" noProof="0" dirty="0">
                <a:solidFill>
                  <a:schemeClr val="tx2"/>
                </a:solidFill>
              </a:rPr>
            </a:br>
            <a:r>
              <a:rPr lang="en-GB" sz="4000" noProof="0" dirty="0">
                <a:solidFill>
                  <a:schemeClr val="tx2"/>
                </a:solidFill>
              </a:rPr>
              <a:t>and Food Service Operations </a:t>
            </a: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5C49AFA5-A86A-5A8F-2DB7-E8D0AF228387}"/>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2882883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343A0-2A7A-716A-B9E8-2D03608B6403}"/>
              </a:ext>
            </a:extLst>
          </p:cNvPr>
          <p:cNvSpPr>
            <a:spLocks noGrp="1"/>
          </p:cNvSpPr>
          <p:nvPr>
            <p:ph type="title"/>
          </p:nvPr>
        </p:nvSpPr>
        <p:spPr/>
        <p:txBody>
          <a:bodyPr/>
          <a:lstStyle/>
          <a:p>
            <a:r>
              <a:rPr lang="en-US" dirty="0"/>
              <a:t>Emotional </a:t>
            </a:r>
            <a:r>
              <a:rPr lang="en-US" dirty="0" err="1"/>
              <a:t>labour</a:t>
            </a:r>
            <a:endParaRPr lang="en-GB" dirty="0"/>
          </a:p>
        </p:txBody>
      </p:sp>
      <p:sp>
        <p:nvSpPr>
          <p:cNvPr id="3" name="Content Placeholder 2">
            <a:extLst>
              <a:ext uri="{FF2B5EF4-FFF2-40B4-BE49-F238E27FC236}">
                <a16:creationId xmlns:a16="http://schemas.microsoft.com/office/drawing/2014/main" id="{0B6E3A0A-6628-FC37-92CF-271ED6E9582A}"/>
              </a:ext>
            </a:extLst>
          </p:cNvPr>
          <p:cNvSpPr>
            <a:spLocks noGrp="1"/>
          </p:cNvSpPr>
          <p:nvPr>
            <p:ph idx="1"/>
          </p:nvPr>
        </p:nvSpPr>
        <p:spPr/>
        <p:txBody>
          <a:bodyPr>
            <a:normAutofit/>
          </a:bodyPr>
          <a:lstStyle/>
          <a:p>
            <a:pPr>
              <a:buFont typeface="Wingdings" panose="05000000000000000000" pitchFamily="2" charset="2"/>
              <a:buChar char="§"/>
            </a:pPr>
            <a:r>
              <a:rPr lang="en-US" sz="2400" dirty="0"/>
              <a:t>Front line workers are required to display certain types of emotions</a:t>
            </a:r>
          </a:p>
          <a:p>
            <a:pPr>
              <a:buFont typeface="Wingdings" panose="05000000000000000000" pitchFamily="2" charset="2"/>
              <a:buChar char="§"/>
            </a:pPr>
            <a:r>
              <a:rPr lang="en-US" sz="2400" dirty="0"/>
              <a:t>Emotional </a:t>
            </a:r>
            <a:r>
              <a:rPr lang="en-US" sz="2400" dirty="0" err="1"/>
              <a:t>labour</a:t>
            </a:r>
            <a:r>
              <a:rPr lang="en-US" sz="2400" dirty="0"/>
              <a:t> has been identified as having both positive and negative outcomes for the employee/actor and customer/audience</a:t>
            </a:r>
            <a:endParaRPr lang="en-GB" sz="2400" dirty="0"/>
          </a:p>
        </p:txBody>
      </p:sp>
      <p:sp>
        <p:nvSpPr>
          <p:cNvPr id="4" name="Footer Placeholder 3">
            <a:extLst>
              <a:ext uri="{FF2B5EF4-FFF2-40B4-BE49-F238E27FC236}">
                <a16:creationId xmlns:a16="http://schemas.microsoft.com/office/drawing/2014/main" id="{684E1BF6-BB2A-8FAC-33F1-6A1B066F3B3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664138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438D4-23D3-816E-938B-F7E3D7CD873B}"/>
              </a:ext>
            </a:extLst>
          </p:cNvPr>
          <p:cNvSpPr>
            <a:spLocks noGrp="1"/>
          </p:cNvSpPr>
          <p:nvPr>
            <p:ph type="title"/>
          </p:nvPr>
        </p:nvSpPr>
        <p:spPr/>
        <p:txBody>
          <a:bodyPr/>
          <a:lstStyle/>
          <a:p>
            <a:r>
              <a:rPr lang="en-GB" dirty="0"/>
              <a:t>Aesthetic labour</a:t>
            </a:r>
          </a:p>
        </p:txBody>
      </p:sp>
      <p:sp>
        <p:nvSpPr>
          <p:cNvPr id="3" name="Content Placeholder 2">
            <a:extLst>
              <a:ext uri="{FF2B5EF4-FFF2-40B4-BE49-F238E27FC236}">
                <a16:creationId xmlns:a16="http://schemas.microsoft.com/office/drawing/2014/main" id="{CCF2B5DC-5CF2-A917-4C1A-214DC4EFDD24}"/>
              </a:ext>
            </a:extLst>
          </p:cNvPr>
          <p:cNvSpPr>
            <a:spLocks noGrp="1"/>
          </p:cNvSpPr>
          <p:nvPr>
            <p:ph idx="1"/>
          </p:nvPr>
        </p:nvSpPr>
        <p:spPr/>
        <p:txBody>
          <a:bodyPr>
            <a:normAutofit/>
          </a:bodyPr>
          <a:lstStyle/>
          <a:p>
            <a:pPr>
              <a:buFont typeface="Wingdings" panose="05000000000000000000" pitchFamily="2" charset="2"/>
              <a:buChar char="§"/>
            </a:pPr>
            <a:r>
              <a:rPr lang="en-GB" sz="2400" dirty="0"/>
              <a:t>Look good and sound right</a:t>
            </a:r>
          </a:p>
          <a:p>
            <a:pPr lvl="1">
              <a:buFont typeface="Wingdings" panose="05000000000000000000" pitchFamily="2" charset="2"/>
              <a:buChar char="§"/>
            </a:pPr>
            <a:r>
              <a:rPr lang="en-GB" dirty="0"/>
              <a:t>Well groomed</a:t>
            </a:r>
          </a:p>
          <a:p>
            <a:pPr lvl="1">
              <a:buFont typeface="Wingdings" panose="05000000000000000000" pitchFamily="2" charset="2"/>
              <a:buChar char="§"/>
            </a:pPr>
            <a:r>
              <a:rPr lang="en-GB" dirty="0"/>
              <a:t>Wear a uniform</a:t>
            </a:r>
          </a:p>
          <a:p>
            <a:pPr lvl="1">
              <a:buFont typeface="Wingdings" panose="05000000000000000000" pitchFamily="2" charset="2"/>
              <a:buChar char="§"/>
            </a:pPr>
            <a:r>
              <a:rPr lang="en-GB" dirty="0"/>
              <a:t>Communicate in a manner that the customer expects</a:t>
            </a:r>
          </a:p>
          <a:p>
            <a:pPr lvl="1">
              <a:buFont typeface="Wingdings" panose="05000000000000000000" pitchFamily="2" charset="2"/>
              <a:buChar char="§"/>
            </a:pPr>
            <a:r>
              <a:rPr lang="en-GB" dirty="0"/>
              <a:t>Enter a dialogue</a:t>
            </a:r>
          </a:p>
          <a:p>
            <a:pPr>
              <a:buFont typeface="Wingdings" panose="05000000000000000000" pitchFamily="2" charset="2"/>
              <a:buChar char="§"/>
            </a:pPr>
            <a:r>
              <a:rPr lang="en-GB" sz="2400" dirty="0"/>
              <a:t>Style labour</a:t>
            </a:r>
          </a:p>
          <a:p>
            <a:pPr lvl="1">
              <a:buFont typeface="Wingdings" panose="05000000000000000000" pitchFamily="2" charset="2"/>
              <a:buChar char="§"/>
            </a:pPr>
            <a:r>
              <a:rPr lang="en-GB" dirty="0"/>
              <a:t> Hipster</a:t>
            </a:r>
          </a:p>
        </p:txBody>
      </p:sp>
      <p:sp>
        <p:nvSpPr>
          <p:cNvPr id="4" name="Footer Placeholder 3">
            <a:extLst>
              <a:ext uri="{FF2B5EF4-FFF2-40B4-BE49-F238E27FC236}">
                <a16:creationId xmlns:a16="http://schemas.microsoft.com/office/drawing/2014/main" id="{299BCA8E-34DF-46DA-07A7-AA6CF8E09F17}"/>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4126869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B0C6F-438F-E9A4-5398-75D775890C2F}"/>
              </a:ext>
            </a:extLst>
          </p:cNvPr>
          <p:cNvSpPr>
            <a:spLocks noGrp="1"/>
          </p:cNvSpPr>
          <p:nvPr>
            <p:ph type="title"/>
          </p:nvPr>
        </p:nvSpPr>
        <p:spPr/>
        <p:txBody>
          <a:bodyPr/>
          <a:lstStyle/>
          <a:p>
            <a:r>
              <a:rPr lang="en-GB" dirty="0"/>
              <a:t>Female chefs, gender, race equality and modern slavery </a:t>
            </a:r>
          </a:p>
        </p:txBody>
      </p:sp>
      <p:sp>
        <p:nvSpPr>
          <p:cNvPr id="3" name="Content Placeholder 2">
            <a:extLst>
              <a:ext uri="{FF2B5EF4-FFF2-40B4-BE49-F238E27FC236}">
                <a16:creationId xmlns:a16="http://schemas.microsoft.com/office/drawing/2014/main" id="{0564745B-1E40-4D7C-11A7-8DC9A1736DFA}"/>
              </a:ext>
            </a:extLst>
          </p:cNvPr>
          <p:cNvSpPr>
            <a:spLocks noGrp="1"/>
          </p:cNvSpPr>
          <p:nvPr>
            <p:ph idx="1"/>
          </p:nvPr>
        </p:nvSpPr>
        <p:spPr>
          <a:xfrm>
            <a:off x="838200" y="1825625"/>
            <a:ext cx="9540240" cy="4351338"/>
          </a:xfrm>
        </p:spPr>
        <p:txBody>
          <a:bodyPr>
            <a:normAutofit/>
          </a:bodyPr>
          <a:lstStyle/>
          <a:p>
            <a:pPr marL="0" indent="0">
              <a:buNone/>
            </a:pPr>
            <a:r>
              <a:rPr lang="en-US" sz="2400" dirty="0"/>
              <a:t>There is a need to embrace all races and cultures to ensure that maximum talent is </a:t>
            </a:r>
            <a:r>
              <a:rPr lang="en-GB" sz="2400" dirty="0"/>
              <a:t>developed.  This includes focussing on issues such as:</a:t>
            </a:r>
          </a:p>
          <a:p>
            <a:pPr>
              <a:buFont typeface="Wingdings" panose="05000000000000000000" pitchFamily="2" charset="2"/>
              <a:buChar char="§"/>
            </a:pPr>
            <a:r>
              <a:rPr lang="en-GB" sz="2400" dirty="0"/>
              <a:t>Race Equality</a:t>
            </a:r>
          </a:p>
          <a:p>
            <a:pPr>
              <a:buFont typeface="Wingdings" panose="05000000000000000000" pitchFamily="2" charset="2"/>
              <a:buChar char="§"/>
            </a:pPr>
            <a:r>
              <a:rPr lang="en-GB" sz="2400" dirty="0"/>
              <a:t>Migrant workers</a:t>
            </a:r>
          </a:p>
          <a:p>
            <a:pPr>
              <a:buFont typeface="Wingdings" panose="05000000000000000000" pitchFamily="2" charset="2"/>
              <a:buChar char="§"/>
            </a:pPr>
            <a:r>
              <a:rPr lang="en-GB" sz="2400" dirty="0"/>
              <a:t>Modern Slavery</a:t>
            </a:r>
          </a:p>
          <a:p>
            <a:pPr>
              <a:buFont typeface="Wingdings" panose="05000000000000000000" pitchFamily="2" charset="2"/>
              <a:buChar char="§"/>
            </a:pPr>
            <a:r>
              <a:rPr lang="en-GB" sz="2400" dirty="0"/>
              <a:t>Unseen work </a:t>
            </a:r>
          </a:p>
          <a:p>
            <a:pPr>
              <a:buFont typeface="Wingdings" panose="05000000000000000000" pitchFamily="2" charset="2"/>
              <a:buChar char="§"/>
            </a:pPr>
            <a:r>
              <a:rPr lang="en-GB" sz="2400" dirty="0"/>
              <a:t>Unlicensed hospitality agencies</a:t>
            </a:r>
          </a:p>
          <a:p>
            <a:pPr>
              <a:buFont typeface="Wingdings" panose="05000000000000000000" pitchFamily="2" charset="2"/>
              <a:buChar char="§"/>
            </a:pPr>
            <a:r>
              <a:rPr lang="en-GB" sz="2400" dirty="0"/>
              <a:t>The employment supply chain</a:t>
            </a:r>
          </a:p>
          <a:p>
            <a:pPr>
              <a:buFont typeface="Wingdings" panose="05000000000000000000" pitchFamily="2" charset="2"/>
              <a:buChar char="§"/>
            </a:pPr>
            <a:endParaRPr lang="en-GB" sz="2400" dirty="0"/>
          </a:p>
          <a:p>
            <a:pPr marL="0" indent="0">
              <a:buNone/>
            </a:pPr>
            <a:endParaRPr lang="en-GB" dirty="0"/>
          </a:p>
        </p:txBody>
      </p:sp>
      <p:sp>
        <p:nvSpPr>
          <p:cNvPr id="4" name="Footer Placeholder 3">
            <a:extLst>
              <a:ext uri="{FF2B5EF4-FFF2-40B4-BE49-F238E27FC236}">
                <a16:creationId xmlns:a16="http://schemas.microsoft.com/office/drawing/2014/main" id="{5059BFEE-2BD7-66BD-0EBA-27577F1ABD1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201232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6652D-5DD1-345D-565A-275EE98095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A0943-C9BE-27AA-C102-94F44EAB5740}"/>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8B10AF8B-03EB-57A3-1D7E-52EE95ABE31A}"/>
              </a:ext>
            </a:extLst>
          </p:cNvPr>
          <p:cNvSpPr>
            <a:spLocks noGrp="1"/>
          </p:cNvSpPr>
          <p:nvPr>
            <p:ph idx="1"/>
          </p:nvPr>
        </p:nvSpPr>
        <p:spPr>
          <a:xfrm>
            <a:off x="838200" y="1825625"/>
            <a:ext cx="9428430" cy="4351338"/>
          </a:xfrm>
        </p:spPr>
        <p:txBody>
          <a:bodyPr/>
          <a:lstStyle/>
          <a:p>
            <a:pPr>
              <a:buFont typeface="Wingdings" panose="05000000000000000000" pitchFamily="2" charset="2"/>
              <a:buChar char="§"/>
            </a:pPr>
            <a:r>
              <a:rPr lang="en-GB" sz="2400" dirty="0"/>
              <a:t>Working practices have fundamentally changed</a:t>
            </a:r>
          </a:p>
          <a:p>
            <a:pPr>
              <a:buFont typeface="Wingdings" panose="05000000000000000000" pitchFamily="2" charset="2"/>
              <a:buChar char="§"/>
            </a:pPr>
            <a:r>
              <a:rPr lang="en-GB" sz="2400" dirty="0"/>
              <a:t>Craft work has been reorientated from the era of closed masculine employment</a:t>
            </a:r>
          </a:p>
          <a:p>
            <a:pPr>
              <a:buFont typeface="Wingdings" panose="05000000000000000000" pitchFamily="2" charset="2"/>
              <a:buChar char="§"/>
            </a:pPr>
            <a:r>
              <a:rPr lang="en-GB" sz="2400" dirty="0"/>
              <a:t>Emotional and aesthetic labouring have become soft skills required of the service worker</a:t>
            </a:r>
          </a:p>
          <a:p>
            <a:pPr>
              <a:buFont typeface="Wingdings" panose="05000000000000000000" pitchFamily="2" charset="2"/>
              <a:buChar char="§"/>
            </a:pPr>
            <a:r>
              <a:rPr lang="en-GB" sz="2400" dirty="0"/>
              <a:t>Awareness or employment practices gender, race equality and modern slavery have come to the fore</a:t>
            </a:r>
          </a:p>
          <a:p>
            <a:pPr marL="0" indent="0">
              <a:buNone/>
            </a:pPr>
            <a:endParaRPr lang="en-GB" dirty="0"/>
          </a:p>
          <a:p>
            <a:pPr marL="0" indent="0">
              <a:buNone/>
            </a:pPr>
            <a:endParaRPr lang="en-GB" dirty="0"/>
          </a:p>
        </p:txBody>
      </p:sp>
      <p:sp>
        <p:nvSpPr>
          <p:cNvPr id="4" name="Footer Placeholder 3">
            <a:extLst>
              <a:ext uri="{FF2B5EF4-FFF2-40B4-BE49-F238E27FC236}">
                <a16:creationId xmlns:a16="http://schemas.microsoft.com/office/drawing/2014/main" id="{F6494E1D-2209-768F-1C4C-0442877C716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369177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8519F-B970-C9B3-75DD-F69C85BE7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BC42F-A4BC-A740-E90F-62E398469925}"/>
              </a:ext>
            </a:extLst>
          </p:cNvPr>
          <p:cNvSpPr>
            <a:spLocks noGrp="1"/>
          </p:cNvSpPr>
          <p:nvPr>
            <p:ph type="title"/>
          </p:nvPr>
        </p:nvSpPr>
        <p:spPr/>
        <p:txBody>
          <a:bodyPr/>
          <a:lstStyle/>
          <a:p>
            <a:r>
              <a:rPr lang="en-GB" dirty="0"/>
              <a:t>Revision Questions</a:t>
            </a:r>
          </a:p>
        </p:txBody>
      </p:sp>
      <p:sp>
        <p:nvSpPr>
          <p:cNvPr id="3" name="Content Placeholder 2">
            <a:extLst>
              <a:ext uri="{FF2B5EF4-FFF2-40B4-BE49-F238E27FC236}">
                <a16:creationId xmlns:a16="http://schemas.microsoft.com/office/drawing/2014/main" id="{A95607C1-6038-DF36-A96D-CAF9D5F105A0}"/>
              </a:ext>
            </a:extLst>
          </p:cNvPr>
          <p:cNvSpPr>
            <a:spLocks noGrp="1"/>
          </p:cNvSpPr>
          <p:nvPr>
            <p:ph idx="1"/>
          </p:nvPr>
        </p:nvSpPr>
        <p:spPr>
          <a:xfrm>
            <a:off x="838200" y="1825625"/>
            <a:ext cx="9580244" cy="4351338"/>
          </a:xfrm>
        </p:spPr>
        <p:txBody>
          <a:bodyPr>
            <a:normAutofit/>
          </a:bodyPr>
          <a:lstStyle/>
          <a:p>
            <a:pPr marL="457200" indent="-457200">
              <a:buFont typeface="+mj-lt"/>
              <a:buAutoNum type="arabicPeriod"/>
            </a:pPr>
            <a:r>
              <a:rPr lang="en-GB" sz="2400" dirty="0"/>
              <a:t>Review how culinary and food service operations have changed over the years to the contemporary position.</a:t>
            </a:r>
          </a:p>
          <a:p>
            <a:pPr marL="457200" indent="-457200">
              <a:buFont typeface="+mj-lt"/>
              <a:buAutoNum type="arabicPeriod"/>
            </a:pPr>
            <a:r>
              <a:rPr lang="en-GB" sz="2400" dirty="0"/>
              <a:t>How is emotional labouring reflected in modern delivery of food service?</a:t>
            </a:r>
          </a:p>
          <a:p>
            <a:pPr marL="457200" indent="-457200">
              <a:buFont typeface="+mj-lt"/>
              <a:buAutoNum type="arabicPeriod"/>
            </a:pPr>
            <a:r>
              <a:rPr lang="en-GB" sz="2400" dirty="0"/>
              <a:t>To what extent do you believe aesthetic labour is relevant to modern food service operations?</a:t>
            </a:r>
          </a:p>
          <a:p>
            <a:pPr marL="457200" indent="-457200">
              <a:buFont typeface="+mj-lt"/>
              <a:buAutoNum type="arabicPeriod"/>
            </a:pPr>
            <a:r>
              <a:rPr lang="en-GB" sz="2400" dirty="0"/>
              <a:t>How as a manager would you ensure that staff are treated fair and equitable? </a:t>
            </a:r>
          </a:p>
        </p:txBody>
      </p:sp>
      <p:sp>
        <p:nvSpPr>
          <p:cNvPr id="4" name="Footer Placeholder 3">
            <a:extLst>
              <a:ext uri="{FF2B5EF4-FFF2-40B4-BE49-F238E27FC236}">
                <a16:creationId xmlns:a16="http://schemas.microsoft.com/office/drawing/2014/main" id="{DB84E4B7-1B08-2098-3DDA-E115369C6189}"/>
              </a:ext>
            </a:extLst>
          </p:cNvPr>
          <p:cNvSpPr>
            <a:spLocks noGrp="1"/>
          </p:cNvSpPr>
          <p:nvPr>
            <p:ph type="ftr" sz="quarter" idx="11"/>
          </p:nvPr>
        </p:nvSpPr>
        <p:spPr/>
        <p:txBody>
          <a:bodyPr/>
          <a:lstStyle/>
          <a:p>
            <a:r>
              <a:rPr lang="en-GB" dirty="0"/>
              <a:t>© 2026 David Graham et al. </a:t>
            </a:r>
            <a:r>
              <a:rPr lang="en-GB" i="1" dirty="0"/>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07219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2</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838200" y="1458676"/>
            <a:ext cx="9645713" cy="4719355"/>
          </a:xfrm>
        </p:spPr>
        <p:txBody>
          <a:bodyPr>
            <a:normAutofit fontScale="85000" lnSpcReduction="10000"/>
          </a:bodyPr>
          <a:lstStyle/>
          <a:p>
            <a:pPr marL="0" indent="0">
              <a:buNone/>
            </a:pPr>
            <a:r>
              <a:rPr lang="en-GB" dirty="0"/>
              <a:t>Exploring the historical nature of kitchen and food service work within the context of craft work and the development of the service economy.</a:t>
            </a:r>
          </a:p>
          <a:p>
            <a:pPr marL="0" indent="0">
              <a:buNone/>
            </a:pPr>
            <a:r>
              <a:rPr lang="en-GB" dirty="0"/>
              <a:t>The chapter covers:</a:t>
            </a:r>
          </a:p>
          <a:p>
            <a:pPr>
              <a:buFont typeface="Wingdings" panose="05000000000000000000" pitchFamily="2" charset="2"/>
              <a:buChar char="§"/>
            </a:pPr>
            <a:r>
              <a:rPr lang="en-GB" dirty="0"/>
              <a:t>Industrialisation of work, the craft worker and the relevance to identity in professional kitchen work</a:t>
            </a:r>
          </a:p>
          <a:p>
            <a:pPr>
              <a:buFont typeface="Wingdings" panose="05000000000000000000" pitchFamily="2" charset="2"/>
              <a:buChar char="§"/>
            </a:pPr>
            <a:r>
              <a:rPr lang="en-GB" dirty="0"/>
              <a:t>Restaurant development and the influence of chef grand masters on the culinary and food service industry</a:t>
            </a:r>
          </a:p>
          <a:p>
            <a:pPr>
              <a:buFont typeface="Wingdings" panose="05000000000000000000" pitchFamily="2" charset="2"/>
              <a:buChar char="§"/>
            </a:pPr>
            <a:r>
              <a:rPr lang="en-GB" dirty="0"/>
              <a:t>Emergence of the changing landscape in food service and the development of open kitchens as theatre in the </a:t>
            </a:r>
            <a:r>
              <a:rPr lang="en-GB" dirty="0" err="1"/>
              <a:t>servicescape</a:t>
            </a:r>
            <a:endParaRPr lang="en-GB" dirty="0"/>
          </a:p>
          <a:p>
            <a:pPr>
              <a:buFont typeface="Wingdings" panose="05000000000000000000" pitchFamily="2" charset="2"/>
              <a:buChar char="§"/>
            </a:pPr>
            <a:r>
              <a:rPr lang="en-GB" dirty="0"/>
              <a:t>Bureaucracy in relation to emotional and aesthetic labouring and the impact that this has had on working practices</a:t>
            </a:r>
          </a:p>
          <a:p>
            <a:pPr>
              <a:buFont typeface="Wingdings" panose="05000000000000000000" pitchFamily="2" charset="2"/>
              <a:buChar char="§"/>
            </a:pPr>
            <a:r>
              <a:rPr lang="en-GB" dirty="0"/>
              <a:t>Aspects of female chefs, gender, race equality and modern slavery within culinary and service operations</a:t>
            </a:r>
          </a:p>
        </p:txBody>
      </p:sp>
      <p:sp>
        <p:nvSpPr>
          <p:cNvPr id="4" name="Footer Placeholder 3">
            <a:extLst>
              <a:ext uri="{FF2B5EF4-FFF2-40B4-BE49-F238E27FC236}">
                <a16:creationId xmlns:a16="http://schemas.microsoft.com/office/drawing/2014/main" id="{FF322912-09CC-B66B-AD89-F210F57F149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EF729-D74A-D339-114C-3214C9BCE4DC}"/>
              </a:ext>
            </a:extLst>
          </p:cNvPr>
          <p:cNvSpPr>
            <a:spLocks noGrp="1"/>
          </p:cNvSpPr>
          <p:nvPr>
            <p:ph type="title"/>
          </p:nvPr>
        </p:nvSpPr>
        <p:spPr>
          <a:xfrm>
            <a:off x="838200" y="365125"/>
            <a:ext cx="11021704" cy="1325563"/>
          </a:xfrm>
        </p:spPr>
        <p:txBody>
          <a:bodyPr/>
          <a:lstStyle/>
          <a:p>
            <a:r>
              <a:rPr lang="en-GB" dirty="0"/>
              <a:t>Industrialisation of work and the craft worker</a:t>
            </a:r>
          </a:p>
        </p:txBody>
      </p:sp>
      <p:sp>
        <p:nvSpPr>
          <p:cNvPr id="3" name="Content Placeholder 2">
            <a:extLst>
              <a:ext uri="{FF2B5EF4-FFF2-40B4-BE49-F238E27FC236}">
                <a16:creationId xmlns:a16="http://schemas.microsoft.com/office/drawing/2014/main" id="{B610B601-E5AC-D096-6FAB-AC412C6857E9}"/>
              </a:ext>
            </a:extLst>
          </p:cNvPr>
          <p:cNvSpPr>
            <a:spLocks noGrp="1"/>
          </p:cNvSpPr>
          <p:nvPr>
            <p:ph idx="1"/>
          </p:nvPr>
        </p:nvSpPr>
        <p:spPr/>
        <p:txBody>
          <a:bodyPr/>
          <a:lstStyle/>
          <a:p>
            <a:pPr>
              <a:buFont typeface="Wingdings" panose="05000000000000000000" pitchFamily="2" charset="2"/>
              <a:buChar char="§"/>
            </a:pPr>
            <a:r>
              <a:rPr lang="en-GB" sz="2400" dirty="0"/>
              <a:t>Agricultural economy </a:t>
            </a:r>
          </a:p>
          <a:p>
            <a:pPr>
              <a:buFont typeface="Wingdings" panose="05000000000000000000" pitchFamily="2" charset="2"/>
              <a:buChar char="§"/>
            </a:pPr>
            <a:r>
              <a:rPr lang="en-GB" sz="2400" dirty="0"/>
              <a:t>Manufacturing economy</a:t>
            </a:r>
          </a:p>
          <a:p>
            <a:pPr>
              <a:buFont typeface="Wingdings" panose="05000000000000000000" pitchFamily="2" charset="2"/>
              <a:buChar char="§"/>
            </a:pPr>
            <a:r>
              <a:rPr lang="en-GB" sz="2400" dirty="0"/>
              <a:t>Service economy </a:t>
            </a:r>
          </a:p>
          <a:p>
            <a:pPr>
              <a:buFont typeface="Wingdings" panose="05000000000000000000" pitchFamily="2" charset="2"/>
              <a:buChar char="§"/>
            </a:pPr>
            <a:r>
              <a:rPr lang="en-GB" sz="2400" dirty="0"/>
              <a:t>Experience economy</a:t>
            </a:r>
          </a:p>
          <a:p>
            <a:pPr lvl="2">
              <a:buFont typeface="Wingdings" panose="05000000000000000000" pitchFamily="2" charset="2"/>
              <a:buChar char="§"/>
            </a:pPr>
            <a:r>
              <a:rPr lang="en-GB" sz="2400" dirty="0"/>
              <a:t>The dream society</a:t>
            </a:r>
          </a:p>
          <a:p>
            <a:pPr lvl="2">
              <a:buFont typeface="Wingdings" panose="05000000000000000000" pitchFamily="2" charset="2"/>
              <a:buChar char="§"/>
            </a:pPr>
            <a:r>
              <a:rPr lang="en-GB" sz="2400" dirty="0"/>
              <a:t>The entertainment economy </a:t>
            </a:r>
          </a:p>
          <a:p>
            <a:pPr lvl="2">
              <a:buFont typeface="Wingdings" panose="05000000000000000000" pitchFamily="2" charset="2"/>
              <a:buChar char="§"/>
            </a:pPr>
            <a:r>
              <a:rPr lang="en-GB" sz="2400" dirty="0"/>
              <a:t>The attention economy</a:t>
            </a:r>
          </a:p>
          <a:p>
            <a:endParaRPr lang="en-GB" dirty="0"/>
          </a:p>
        </p:txBody>
      </p:sp>
      <p:sp>
        <p:nvSpPr>
          <p:cNvPr id="4" name="Footer Placeholder 3">
            <a:extLst>
              <a:ext uri="{FF2B5EF4-FFF2-40B4-BE49-F238E27FC236}">
                <a16:creationId xmlns:a16="http://schemas.microsoft.com/office/drawing/2014/main" id="{B48C1B62-5DC2-C87D-D25A-C64F66F2AEC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0207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9F3A6-AACF-6E77-2484-DE57231873CD}"/>
              </a:ext>
            </a:extLst>
          </p:cNvPr>
          <p:cNvSpPr>
            <a:spLocks noGrp="1"/>
          </p:cNvSpPr>
          <p:nvPr>
            <p:ph type="title"/>
          </p:nvPr>
        </p:nvSpPr>
        <p:spPr/>
        <p:txBody>
          <a:bodyPr/>
          <a:lstStyle/>
          <a:p>
            <a:r>
              <a:rPr lang="en-US" dirty="0"/>
              <a:t>The craftsman as a factor of production</a:t>
            </a:r>
            <a:endParaRPr lang="en-GB" dirty="0"/>
          </a:p>
        </p:txBody>
      </p:sp>
      <p:sp>
        <p:nvSpPr>
          <p:cNvPr id="3" name="Content Placeholder 2">
            <a:extLst>
              <a:ext uri="{FF2B5EF4-FFF2-40B4-BE49-F238E27FC236}">
                <a16:creationId xmlns:a16="http://schemas.microsoft.com/office/drawing/2014/main" id="{FA12D171-BE61-54B8-596E-DB0621D29CE3}"/>
              </a:ext>
            </a:extLst>
          </p:cNvPr>
          <p:cNvSpPr>
            <a:spLocks noGrp="1"/>
          </p:cNvSpPr>
          <p:nvPr>
            <p:ph idx="1"/>
          </p:nvPr>
        </p:nvSpPr>
        <p:spPr/>
        <p:txBody>
          <a:bodyPr>
            <a:normAutofit/>
          </a:bodyPr>
          <a:lstStyle/>
          <a:p>
            <a:pPr>
              <a:buFont typeface="Wingdings" panose="05000000000000000000" pitchFamily="2" charset="2"/>
              <a:buChar char="§"/>
            </a:pPr>
            <a:r>
              <a:rPr lang="en-US" sz="2400" dirty="0"/>
              <a:t>The Victorian identification of automation and </a:t>
            </a:r>
            <a:r>
              <a:rPr lang="en-US" sz="2400" dirty="0" err="1"/>
              <a:t>organisation</a:t>
            </a:r>
            <a:r>
              <a:rPr lang="en-US" sz="2400" dirty="0"/>
              <a:t> to increase worker efficiency influenced the founding father of modern cuisine </a:t>
            </a:r>
            <a:r>
              <a:rPr lang="en-US" sz="2400" i="1" dirty="0"/>
              <a:t>Georges Auguste Escoffier </a:t>
            </a:r>
            <a:r>
              <a:rPr lang="en-US" sz="2400" dirty="0"/>
              <a:t>(1846-1935)</a:t>
            </a:r>
          </a:p>
          <a:p>
            <a:pPr>
              <a:buFont typeface="Wingdings" panose="05000000000000000000" pitchFamily="2" charset="2"/>
              <a:buChar char="§"/>
            </a:pPr>
            <a:r>
              <a:rPr lang="en-US" sz="2400" dirty="0"/>
              <a:t>He applied manufacturing logic in the development of the </a:t>
            </a:r>
            <a:r>
              <a:rPr lang="en-US" sz="2400" dirty="0" err="1"/>
              <a:t>Partie</a:t>
            </a:r>
            <a:r>
              <a:rPr lang="en-US" sz="2400" dirty="0"/>
              <a:t> System. </a:t>
            </a:r>
          </a:p>
          <a:p>
            <a:pPr>
              <a:buFont typeface="Wingdings" panose="05000000000000000000" pitchFamily="2" charset="2"/>
              <a:buChar char="§"/>
            </a:pPr>
            <a:r>
              <a:rPr lang="en-US" sz="2400" dirty="0"/>
              <a:t>This cornerstone of the classical Brigade de Cuisine, involved </a:t>
            </a:r>
            <a:r>
              <a:rPr lang="en-US" sz="2400" dirty="0" err="1"/>
              <a:t>organising</a:t>
            </a:r>
            <a:r>
              <a:rPr lang="en-US" sz="2400" dirty="0"/>
              <a:t> kitchens into specialized stations (</a:t>
            </a:r>
            <a:r>
              <a:rPr lang="en-US" sz="2400" i="1" dirty="0"/>
              <a:t>parties</a:t>
            </a:r>
            <a:r>
              <a:rPr lang="en-US" sz="2400" dirty="0"/>
              <a:t>) e.g. sauces, fish vegetables</a:t>
            </a:r>
          </a:p>
          <a:p>
            <a:pPr>
              <a:buFont typeface="Wingdings" panose="05000000000000000000" pitchFamily="2" charset="2"/>
              <a:buChar char="§"/>
            </a:pPr>
            <a:r>
              <a:rPr lang="en-US" sz="2400" dirty="0"/>
              <a:t>This structure ensures efficiency and consistency in high-volume, professional kitchens by delegating specific food categories to experts, overseen by a sous chef and head chef</a:t>
            </a:r>
            <a:endParaRPr lang="en-GB" sz="2400" dirty="0"/>
          </a:p>
        </p:txBody>
      </p:sp>
      <p:sp>
        <p:nvSpPr>
          <p:cNvPr id="4" name="Footer Placeholder 3">
            <a:extLst>
              <a:ext uri="{FF2B5EF4-FFF2-40B4-BE49-F238E27FC236}">
                <a16:creationId xmlns:a16="http://schemas.microsoft.com/office/drawing/2014/main" id="{2BD42C88-4889-0AC6-29EB-45B5FC3C72C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92208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EA4BE-C385-E8B7-AFB6-98277D79448F}"/>
              </a:ext>
            </a:extLst>
          </p:cNvPr>
          <p:cNvSpPr>
            <a:spLocks noGrp="1"/>
          </p:cNvSpPr>
          <p:nvPr>
            <p:ph type="title"/>
          </p:nvPr>
        </p:nvSpPr>
        <p:spPr/>
        <p:txBody>
          <a:bodyPr/>
          <a:lstStyle/>
          <a:p>
            <a:r>
              <a:rPr lang="en-GB" dirty="0"/>
              <a:t>The craftsman and masculinity in the service economy</a:t>
            </a:r>
          </a:p>
        </p:txBody>
      </p:sp>
      <p:sp>
        <p:nvSpPr>
          <p:cNvPr id="3" name="Content Placeholder 2">
            <a:extLst>
              <a:ext uri="{FF2B5EF4-FFF2-40B4-BE49-F238E27FC236}">
                <a16:creationId xmlns:a16="http://schemas.microsoft.com/office/drawing/2014/main" id="{58180357-7B75-19B3-68CA-A9797BD5BB8B}"/>
              </a:ext>
            </a:extLst>
          </p:cNvPr>
          <p:cNvSpPr>
            <a:spLocks noGrp="1"/>
          </p:cNvSpPr>
          <p:nvPr>
            <p:ph idx="1"/>
          </p:nvPr>
        </p:nvSpPr>
        <p:spPr>
          <a:xfrm>
            <a:off x="838200" y="1825625"/>
            <a:ext cx="9624461" cy="4351338"/>
          </a:xfrm>
        </p:spPr>
        <p:txBody>
          <a:bodyPr/>
          <a:lstStyle/>
          <a:p>
            <a:pPr>
              <a:buFont typeface="Wingdings" panose="05000000000000000000" pitchFamily="2" charset="2"/>
              <a:buChar char="§"/>
            </a:pPr>
            <a:r>
              <a:rPr lang="en-GB" sz="2400" dirty="0"/>
              <a:t>Industrial work Victorian (1837-1901) and Edwardian (1901-1914) was dirty and dangerous</a:t>
            </a:r>
          </a:p>
          <a:p>
            <a:pPr>
              <a:buFont typeface="Wingdings" panose="05000000000000000000" pitchFamily="2" charset="2"/>
              <a:buChar char="§"/>
            </a:pPr>
            <a:r>
              <a:rPr lang="en-GB" sz="2400" dirty="0"/>
              <a:t>Manufacturing and extractive industrial</a:t>
            </a:r>
          </a:p>
          <a:p>
            <a:pPr>
              <a:buFont typeface="Wingdings" panose="05000000000000000000" pitchFamily="2" charset="2"/>
              <a:buChar char="§"/>
            </a:pPr>
            <a:r>
              <a:rPr lang="en-GB" sz="2400" dirty="0"/>
              <a:t>Division of labour</a:t>
            </a:r>
          </a:p>
          <a:p>
            <a:pPr>
              <a:buFont typeface="Wingdings" panose="05000000000000000000" pitchFamily="2" charset="2"/>
              <a:buChar char="§"/>
            </a:pPr>
            <a:r>
              <a:rPr lang="en-GB" sz="2400" dirty="0"/>
              <a:t>Specialism of skills to ensure higher levels of productivity</a:t>
            </a:r>
          </a:p>
          <a:p>
            <a:pPr lvl="1">
              <a:buFont typeface="Wingdings" panose="05000000000000000000" pitchFamily="2" charset="2"/>
              <a:buChar char="§"/>
            </a:pPr>
            <a:r>
              <a:rPr lang="en-GB" dirty="0"/>
              <a:t>Male chefs constructed a back of house world with a masculine culture</a:t>
            </a:r>
          </a:p>
          <a:p>
            <a:pPr lvl="1">
              <a:buFont typeface="Wingdings" panose="05000000000000000000" pitchFamily="2" charset="2"/>
              <a:buChar char="§"/>
            </a:pPr>
            <a:r>
              <a:rPr lang="en-GB" dirty="0"/>
              <a:t>Females who entered the male dominated kitchen workplace encountered a world of high antics, swearing and schoolboy tricks</a:t>
            </a:r>
          </a:p>
          <a:p>
            <a:pPr lvl="1">
              <a:buFont typeface="Wingdings" panose="05000000000000000000" pitchFamily="2" charset="2"/>
              <a:buChar char="§"/>
            </a:pPr>
            <a:endParaRPr lang="en-GB" dirty="0"/>
          </a:p>
          <a:p>
            <a:endParaRPr lang="en-GB" dirty="0"/>
          </a:p>
        </p:txBody>
      </p:sp>
      <p:sp>
        <p:nvSpPr>
          <p:cNvPr id="4" name="Footer Placeholder 3">
            <a:extLst>
              <a:ext uri="{FF2B5EF4-FFF2-40B4-BE49-F238E27FC236}">
                <a16:creationId xmlns:a16="http://schemas.microsoft.com/office/drawing/2014/main" id="{56BB2B21-46AC-805F-EF9A-F701D97DB9C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73336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FF06-7E28-F3CF-5BCA-5B18BE5A472E}"/>
              </a:ext>
            </a:extLst>
          </p:cNvPr>
          <p:cNvSpPr>
            <a:spLocks noGrp="1"/>
          </p:cNvSpPr>
          <p:nvPr>
            <p:ph type="title"/>
          </p:nvPr>
        </p:nvSpPr>
        <p:spPr>
          <a:xfrm>
            <a:off x="838199" y="365125"/>
            <a:ext cx="11089944" cy="1325563"/>
          </a:xfrm>
        </p:spPr>
        <p:txBody>
          <a:bodyPr/>
          <a:lstStyle/>
          <a:p>
            <a:r>
              <a:rPr lang="en-GB" dirty="0"/>
              <a:t>Restaurant development and grand masters</a:t>
            </a:r>
          </a:p>
        </p:txBody>
      </p:sp>
      <p:sp>
        <p:nvSpPr>
          <p:cNvPr id="3" name="Content Placeholder 2">
            <a:extLst>
              <a:ext uri="{FF2B5EF4-FFF2-40B4-BE49-F238E27FC236}">
                <a16:creationId xmlns:a16="http://schemas.microsoft.com/office/drawing/2014/main" id="{AE93A142-1284-4B85-2EE1-EF48FC02E8A5}"/>
              </a:ext>
            </a:extLst>
          </p:cNvPr>
          <p:cNvSpPr>
            <a:spLocks noGrp="1"/>
          </p:cNvSpPr>
          <p:nvPr>
            <p:ph idx="1"/>
          </p:nvPr>
        </p:nvSpPr>
        <p:spPr>
          <a:xfrm>
            <a:off x="1083860" y="1836737"/>
            <a:ext cx="9358588" cy="4351338"/>
          </a:xfrm>
        </p:spPr>
        <p:txBody>
          <a:bodyPr>
            <a:normAutofit/>
          </a:bodyPr>
          <a:lstStyle/>
          <a:p>
            <a:pPr>
              <a:buFont typeface="Wingdings" panose="05000000000000000000" pitchFamily="2" charset="2"/>
              <a:buChar char="§"/>
            </a:pPr>
            <a:r>
              <a:rPr lang="en-GB" sz="2400" dirty="0"/>
              <a:t>Romans had: </a:t>
            </a:r>
          </a:p>
          <a:p>
            <a:pPr lvl="1">
              <a:buFont typeface="Wingdings" panose="05000000000000000000" pitchFamily="2" charset="2"/>
              <a:buChar char="§"/>
            </a:pPr>
            <a:r>
              <a:rPr lang="en-GB" dirty="0" err="1"/>
              <a:t>thermopolia</a:t>
            </a:r>
            <a:r>
              <a:rPr lang="en-GB" dirty="0"/>
              <a:t> (street side eateries)</a:t>
            </a:r>
          </a:p>
          <a:p>
            <a:pPr lvl="1">
              <a:buFont typeface="Wingdings" panose="05000000000000000000" pitchFamily="2" charset="2"/>
              <a:buChar char="§"/>
            </a:pPr>
            <a:r>
              <a:rPr lang="en-GB" dirty="0" err="1"/>
              <a:t>tabernae</a:t>
            </a:r>
            <a:r>
              <a:rPr lang="en-GB" dirty="0"/>
              <a:t> (tavern)</a:t>
            </a:r>
          </a:p>
          <a:p>
            <a:pPr lvl="1">
              <a:buFont typeface="Wingdings" panose="05000000000000000000" pitchFamily="2" charset="2"/>
              <a:buChar char="§"/>
            </a:pPr>
            <a:r>
              <a:rPr lang="en-GB" dirty="0" err="1"/>
              <a:t>cauponae</a:t>
            </a:r>
            <a:r>
              <a:rPr lang="en-GB" dirty="0"/>
              <a:t> (inn or lodging house)</a:t>
            </a:r>
          </a:p>
          <a:p>
            <a:pPr>
              <a:buFont typeface="Wingdings" panose="05000000000000000000" pitchFamily="2" charset="2"/>
              <a:buChar char="§"/>
            </a:pPr>
            <a:r>
              <a:rPr lang="en-GB" sz="2400" dirty="0"/>
              <a:t>Modern European restaurant generally recognised as being established in Paris in the 1760s</a:t>
            </a:r>
          </a:p>
          <a:p>
            <a:pPr>
              <a:buFont typeface="Wingdings" panose="05000000000000000000" pitchFamily="2" charset="2"/>
              <a:buChar char="§"/>
            </a:pPr>
            <a:r>
              <a:rPr lang="en-GB" sz="2400" dirty="0"/>
              <a:t>Greater variety of dining venues began to emerge in London in 19th century</a:t>
            </a:r>
          </a:p>
        </p:txBody>
      </p:sp>
      <p:sp>
        <p:nvSpPr>
          <p:cNvPr id="4" name="Footer Placeholder 3">
            <a:extLst>
              <a:ext uri="{FF2B5EF4-FFF2-40B4-BE49-F238E27FC236}">
                <a16:creationId xmlns:a16="http://schemas.microsoft.com/office/drawing/2014/main" id="{AF5CB24C-7DB9-0C83-62BF-A30F0B665F98}"/>
              </a:ext>
            </a:extLst>
          </p:cNvPr>
          <p:cNvSpPr>
            <a:spLocks noGrp="1"/>
          </p:cNvSpPr>
          <p:nvPr>
            <p:ph type="ftr" sz="quarter" idx="11"/>
          </p:nvPr>
        </p:nvSpPr>
        <p:spPr/>
        <p:txBody>
          <a:bodyPr/>
          <a:lstStyle/>
          <a:p>
            <a:r>
              <a:rPr lang="en-GB" dirty="0"/>
              <a:t>© 2026 David Graham et al. </a:t>
            </a:r>
            <a:r>
              <a:rPr lang="en-GB" i="1" dirty="0"/>
              <a:t>Culinary and Food Service Operations Management for Industry 5.0. </a:t>
            </a:r>
            <a:r>
              <a:rPr lang="en-GB" dirty="0"/>
              <a:t>Goodfellow Publishers</a:t>
            </a:r>
            <a:endParaRPr lang="en-GB" sz="1000" dirty="0"/>
          </a:p>
        </p:txBody>
      </p:sp>
    </p:spTree>
    <p:extLst>
      <p:ext uri="{BB962C8B-B14F-4D97-AF65-F5344CB8AC3E}">
        <p14:creationId xmlns:p14="http://schemas.microsoft.com/office/powerpoint/2010/main" val="1500363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01BCA-BF59-12B5-46E8-6D9CACE63A94}"/>
              </a:ext>
            </a:extLst>
          </p:cNvPr>
          <p:cNvSpPr>
            <a:spLocks noGrp="1"/>
          </p:cNvSpPr>
          <p:nvPr>
            <p:ph type="title"/>
          </p:nvPr>
        </p:nvSpPr>
        <p:spPr/>
        <p:txBody>
          <a:bodyPr/>
          <a:lstStyle/>
          <a:p>
            <a:r>
              <a:rPr lang="en-GB" dirty="0">
                <a:solidFill>
                  <a:srgbClr val="0070C0"/>
                </a:solidFill>
              </a:rPr>
              <a:t>Changing food service</a:t>
            </a:r>
          </a:p>
        </p:txBody>
      </p:sp>
      <p:sp>
        <p:nvSpPr>
          <p:cNvPr id="3" name="Content Placeholder 2">
            <a:extLst>
              <a:ext uri="{FF2B5EF4-FFF2-40B4-BE49-F238E27FC236}">
                <a16:creationId xmlns:a16="http://schemas.microsoft.com/office/drawing/2014/main" id="{4ADA89AE-8AF4-4834-271E-3E70CAEC89BF}"/>
              </a:ext>
            </a:extLst>
          </p:cNvPr>
          <p:cNvSpPr>
            <a:spLocks noGrp="1"/>
          </p:cNvSpPr>
          <p:nvPr>
            <p:ph sz="half" idx="1"/>
          </p:nvPr>
        </p:nvSpPr>
        <p:spPr>
          <a:xfrm>
            <a:off x="729019" y="1690688"/>
            <a:ext cx="5181600" cy="4351338"/>
          </a:xfrm>
        </p:spPr>
        <p:txBody>
          <a:bodyPr>
            <a:normAutofit fontScale="92500"/>
          </a:bodyPr>
          <a:lstStyle/>
          <a:p>
            <a:pPr marL="0" indent="0">
              <a:buNone/>
            </a:pPr>
            <a:r>
              <a:rPr lang="en-GB" sz="2600" dirty="0"/>
              <a:t>Nouvelle Cuisine (circa 1960-1980) </a:t>
            </a:r>
            <a:r>
              <a:rPr lang="en-US" sz="2600" dirty="0"/>
              <a:t>broke the </a:t>
            </a:r>
            <a:r>
              <a:rPr lang="en-US" sz="2600" dirty="0" err="1"/>
              <a:t>mould</a:t>
            </a:r>
            <a:r>
              <a:rPr lang="en-US" sz="2600" dirty="0"/>
              <a:t> of traditionality, focusing instead on:</a:t>
            </a:r>
            <a:endParaRPr lang="en-GB" sz="2600" dirty="0"/>
          </a:p>
          <a:p>
            <a:pPr lvl="0">
              <a:buFont typeface="Wingdings" panose="05000000000000000000" pitchFamily="2" charset="2"/>
              <a:buChar char="§"/>
            </a:pPr>
            <a:r>
              <a:rPr lang="en-GB" sz="2600" dirty="0"/>
              <a:t>Fresh ingredients</a:t>
            </a:r>
          </a:p>
          <a:p>
            <a:pPr lvl="0">
              <a:buFont typeface="Wingdings" panose="05000000000000000000" pitchFamily="2" charset="2"/>
              <a:buChar char="§"/>
            </a:pPr>
            <a:r>
              <a:rPr lang="en-GB" sz="2600" dirty="0"/>
              <a:t>Lightly cooked</a:t>
            </a:r>
          </a:p>
          <a:p>
            <a:pPr lvl="0">
              <a:buFont typeface="Wingdings" panose="05000000000000000000" pitchFamily="2" charset="2"/>
              <a:buChar char="§"/>
            </a:pPr>
            <a:r>
              <a:rPr lang="en-GB" sz="2600" dirty="0"/>
              <a:t>Preserving the natural flavours and colours</a:t>
            </a:r>
          </a:p>
          <a:p>
            <a:pPr lvl="0">
              <a:buFont typeface="Wingdings" panose="05000000000000000000" pitchFamily="2" charset="2"/>
              <a:buChar char="§"/>
            </a:pPr>
            <a:r>
              <a:rPr lang="en-GB" sz="2600" dirty="0"/>
              <a:t>Presented in a manner which allowed the food to be the central attraction</a:t>
            </a:r>
          </a:p>
          <a:p>
            <a:pPr lvl="0">
              <a:buFont typeface="Wingdings" panose="05000000000000000000" pitchFamily="2" charset="2"/>
              <a:buChar char="§"/>
            </a:pPr>
            <a:r>
              <a:rPr lang="en-GB" sz="2600" dirty="0"/>
              <a:t>Creative and innovative presentation</a:t>
            </a:r>
          </a:p>
          <a:p>
            <a:pPr marL="0" indent="0">
              <a:buNone/>
            </a:pPr>
            <a:endParaRPr lang="en-GB" dirty="0"/>
          </a:p>
          <a:p>
            <a:endParaRPr lang="en-GB" dirty="0"/>
          </a:p>
        </p:txBody>
      </p:sp>
      <p:sp>
        <p:nvSpPr>
          <p:cNvPr id="4" name="Content Placeholder 3">
            <a:extLst>
              <a:ext uri="{FF2B5EF4-FFF2-40B4-BE49-F238E27FC236}">
                <a16:creationId xmlns:a16="http://schemas.microsoft.com/office/drawing/2014/main" id="{C3A80A72-13C3-CC07-F8FE-3DE68986166E}"/>
              </a:ext>
            </a:extLst>
          </p:cNvPr>
          <p:cNvSpPr>
            <a:spLocks noGrp="1"/>
          </p:cNvSpPr>
          <p:nvPr>
            <p:ph sz="half" idx="2"/>
          </p:nvPr>
        </p:nvSpPr>
        <p:spPr>
          <a:xfrm>
            <a:off x="6281383" y="1690688"/>
            <a:ext cx="4482966" cy="4351338"/>
          </a:xfrm>
        </p:spPr>
        <p:txBody>
          <a:bodyPr>
            <a:normAutofit fontScale="92500"/>
          </a:bodyPr>
          <a:lstStyle/>
          <a:p>
            <a:pPr marL="0" indent="0">
              <a:buNone/>
            </a:pPr>
            <a:r>
              <a:rPr lang="en-GB" sz="2600" dirty="0"/>
              <a:t>Other </a:t>
            </a:r>
            <a:r>
              <a:rPr lang="en-US" sz="2600" dirty="0"/>
              <a:t>styles, terminologies or classifications also evolved: </a:t>
            </a:r>
          </a:p>
          <a:p>
            <a:pPr>
              <a:buFont typeface="Wingdings" panose="05000000000000000000" pitchFamily="2" charset="2"/>
              <a:buChar char="§"/>
            </a:pPr>
            <a:r>
              <a:rPr lang="en-GB" sz="2600" dirty="0"/>
              <a:t>Eclectic Cuisine</a:t>
            </a:r>
          </a:p>
          <a:p>
            <a:pPr lvl="0">
              <a:buFont typeface="Wingdings" panose="05000000000000000000" pitchFamily="2" charset="2"/>
              <a:buChar char="§"/>
            </a:pPr>
            <a:r>
              <a:rPr lang="en-GB" sz="2600" dirty="0"/>
              <a:t>Cuisine </a:t>
            </a:r>
            <a:r>
              <a:rPr lang="en-GB" sz="2600" dirty="0" err="1"/>
              <a:t>Minceur</a:t>
            </a:r>
            <a:endParaRPr lang="en-GB" sz="2600" dirty="0"/>
          </a:p>
          <a:p>
            <a:pPr lvl="0">
              <a:buFont typeface="Wingdings" panose="05000000000000000000" pitchFamily="2" charset="2"/>
              <a:buChar char="§"/>
            </a:pPr>
            <a:r>
              <a:rPr lang="en-GB" sz="2600" dirty="0"/>
              <a:t>Molecular Gastronomy</a:t>
            </a:r>
          </a:p>
          <a:p>
            <a:pPr lvl="0">
              <a:buFont typeface="Wingdings" panose="05000000000000000000" pitchFamily="2" charset="2"/>
              <a:buChar char="§"/>
            </a:pPr>
            <a:r>
              <a:rPr lang="en-GB" sz="2600" dirty="0"/>
              <a:t>Plant-based Cuisine</a:t>
            </a:r>
          </a:p>
          <a:p>
            <a:pPr lvl="0">
              <a:buFont typeface="Wingdings" panose="05000000000000000000" pitchFamily="2" charset="2"/>
              <a:buChar char="§"/>
            </a:pPr>
            <a:r>
              <a:rPr lang="en-GB" sz="2600" dirty="0"/>
              <a:t>Fusion Cookery</a:t>
            </a:r>
          </a:p>
          <a:p>
            <a:pPr lvl="0">
              <a:buFont typeface="Wingdings" panose="05000000000000000000" pitchFamily="2" charset="2"/>
              <a:buChar char="§"/>
            </a:pPr>
            <a:r>
              <a:rPr lang="en-GB" sz="2600" dirty="0"/>
              <a:t>Global or International Cuisine</a:t>
            </a:r>
          </a:p>
          <a:p>
            <a:endParaRPr lang="en-GB" dirty="0"/>
          </a:p>
        </p:txBody>
      </p:sp>
      <p:sp>
        <p:nvSpPr>
          <p:cNvPr id="5" name="Footer Placeholder 4">
            <a:extLst>
              <a:ext uri="{FF2B5EF4-FFF2-40B4-BE49-F238E27FC236}">
                <a16:creationId xmlns:a16="http://schemas.microsoft.com/office/drawing/2014/main" id="{F554D906-21F7-0773-23F9-5F2E1A165C64}"/>
              </a:ext>
            </a:extLst>
          </p:cNvPr>
          <p:cNvSpPr>
            <a:spLocks noGrp="1"/>
          </p:cNvSpPr>
          <p:nvPr>
            <p:ph type="ftr" sz="quarter" idx="11"/>
          </p:nvPr>
        </p:nvSpPr>
        <p:spPr/>
        <p:txBody>
          <a:bodyPr/>
          <a:lstStyle/>
          <a:p>
            <a:r>
              <a:rPr lang="en-GB" sz="1000" dirty="0"/>
              <a:t>© 2026 David Graham et al. </a:t>
            </a:r>
            <a:r>
              <a:rPr lang="en-GB" sz="1000" i="1" dirty="0"/>
              <a:t>Culinary and Food Service Operations Management for Industry 5.0. </a:t>
            </a:r>
            <a:r>
              <a:rPr lang="en-GB" sz="1000" dirty="0"/>
              <a:t>Goodfellow Publishers</a:t>
            </a:r>
          </a:p>
        </p:txBody>
      </p:sp>
    </p:spTree>
    <p:extLst>
      <p:ext uri="{BB962C8B-B14F-4D97-AF65-F5344CB8AC3E}">
        <p14:creationId xmlns:p14="http://schemas.microsoft.com/office/powerpoint/2010/main" val="1774208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E1B67-FD9D-B69F-09D1-41F11E46ABCA}"/>
              </a:ext>
            </a:extLst>
          </p:cNvPr>
          <p:cNvSpPr>
            <a:spLocks noGrp="1"/>
          </p:cNvSpPr>
          <p:nvPr>
            <p:ph type="title"/>
          </p:nvPr>
        </p:nvSpPr>
        <p:spPr/>
        <p:txBody>
          <a:bodyPr/>
          <a:lstStyle/>
          <a:p>
            <a:r>
              <a:rPr lang="en-GB" dirty="0"/>
              <a:t>The changing restaurant kitchen</a:t>
            </a:r>
          </a:p>
        </p:txBody>
      </p:sp>
      <p:sp>
        <p:nvSpPr>
          <p:cNvPr id="3" name="Content Placeholder 2">
            <a:extLst>
              <a:ext uri="{FF2B5EF4-FFF2-40B4-BE49-F238E27FC236}">
                <a16:creationId xmlns:a16="http://schemas.microsoft.com/office/drawing/2014/main" id="{70A82FCE-3B11-1151-84A5-7C020FD8C925}"/>
              </a:ext>
            </a:extLst>
          </p:cNvPr>
          <p:cNvSpPr>
            <a:spLocks noGrp="1"/>
          </p:cNvSpPr>
          <p:nvPr>
            <p:ph idx="1"/>
          </p:nvPr>
        </p:nvSpPr>
        <p:spPr/>
        <p:txBody>
          <a:bodyPr/>
          <a:lstStyle/>
          <a:p>
            <a:pPr>
              <a:buFont typeface="Wingdings" panose="05000000000000000000" pitchFamily="2" charset="2"/>
              <a:buChar char="§"/>
            </a:pPr>
            <a:r>
              <a:rPr lang="en-GB" sz="2400" dirty="0"/>
              <a:t>Simplified service styles.</a:t>
            </a:r>
          </a:p>
          <a:p>
            <a:pPr>
              <a:buFont typeface="Wingdings" panose="05000000000000000000" pitchFamily="2" charset="2"/>
              <a:buChar char="§"/>
            </a:pPr>
            <a:r>
              <a:rPr lang="en-GB" sz="2400" dirty="0"/>
              <a:t>Increase in local language for menus</a:t>
            </a:r>
          </a:p>
          <a:p>
            <a:pPr>
              <a:buFont typeface="Wingdings" panose="05000000000000000000" pitchFamily="2" charset="2"/>
              <a:buChar char="§"/>
            </a:pPr>
            <a:r>
              <a:rPr lang="en-GB" sz="2400" dirty="0"/>
              <a:t>Casual food concepts </a:t>
            </a:r>
          </a:p>
          <a:p>
            <a:pPr>
              <a:buFont typeface="Wingdings" panose="05000000000000000000" pitchFamily="2" charset="2"/>
              <a:buChar char="§"/>
            </a:pPr>
            <a:r>
              <a:rPr lang="en-GB" sz="2400" dirty="0"/>
              <a:t>Greater liberalisation in food</a:t>
            </a:r>
          </a:p>
          <a:p>
            <a:pPr>
              <a:buFont typeface="Wingdings" panose="05000000000000000000" pitchFamily="2" charset="2"/>
              <a:buChar char="§"/>
            </a:pPr>
            <a:r>
              <a:rPr lang="en-GB" sz="2400" dirty="0"/>
              <a:t>Democratised the restaurant</a:t>
            </a:r>
            <a:endParaRPr lang="en-GB" dirty="0"/>
          </a:p>
        </p:txBody>
      </p:sp>
      <p:sp>
        <p:nvSpPr>
          <p:cNvPr id="4" name="Footer Placeholder 3">
            <a:extLst>
              <a:ext uri="{FF2B5EF4-FFF2-40B4-BE49-F238E27FC236}">
                <a16:creationId xmlns:a16="http://schemas.microsoft.com/office/drawing/2014/main" id="{53A913FB-63F7-DB3A-BE2C-9541D5DF9350}"/>
              </a:ext>
            </a:extLst>
          </p:cNvPr>
          <p:cNvSpPr>
            <a:spLocks noGrp="1"/>
          </p:cNvSpPr>
          <p:nvPr>
            <p:ph type="ftr" sz="quarter" idx="11"/>
          </p:nvPr>
        </p:nvSpPr>
        <p:spPr/>
        <p:txBody>
          <a:bodyPr/>
          <a:lstStyle/>
          <a:p>
            <a:r>
              <a:rPr lang="en-GB" dirty="0"/>
              <a:t>© 2026 David Graham et al. </a:t>
            </a:r>
            <a:r>
              <a:rPr lang="en-GB" i="1" dirty="0"/>
              <a:t>Culinary and Food Service Operations Management for Industry 5.0. </a:t>
            </a:r>
            <a:r>
              <a:rPr lang="en-GB" dirty="0"/>
              <a:t>Goodfellow Publishers</a:t>
            </a:r>
            <a:endParaRPr lang="en-GB" sz="1000" dirty="0"/>
          </a:p>
        </p:txBody>
      </p:sp>
    </p:spTree>
    <p:extLst>
      <p:ext uri="{BB962C8B-B14F-4D97-AF65-F5344CB8AC3E}">
        <p14:creationId xmlns:p14="http://schemas.microsoft.com/office/powerpoint/2010/main" val="779825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C70C8-D51B-C4DF-CA42-B076F0E12D96}"/>
              </a:ext>
            </a:extLst>
          </p:cNvPr>
          <p:cNvSpPr>
            <a:spLocks noGrp="1"/>
          </p:cNvSpPr>
          <p:nvPr>
            <p:ph type="title"/>
          </p:nvPr>
        </p:nvSpPr>
        <p:spPr/>
        <p:txBody>
          <a:bodyPr/>
          <a:lstStyle/>
          <a:p>
            <a:r>
              <a:rPr lang="en-GB" dirty="0"/>
              <a:t>The open or theatre kitchen</a:t>
            </a:r>
          </a:p>
        </p:txBody>
      </p:sp>
      <p:sp>
        <p:nvSpPr>
          <p:cNvPr id="3" name="Content Placeholder 2">
            <a:extLst>
              <a:ext uri="{FF2B5EF4-FFF2-40B4-BE49-F238E27FC236}">
                <a16:creationId xmlns:a16="http://schemas.microsoft.com/office/drawing/2014/main" id="{092F72EF-7626-DC16-EF24-FFA5E7A1F786}"/>
              </a:ext>
            </a:extLst>
          </p:cNvPr>
          <p:cNvSpPr>
            <a:spLocks noGrp="1"/>
          </p:cNvSpPr>
          <p:nvPr>
            <p:ph idx="1"/>
          </p:nvPr>
        </p:nvSpPr>
        <p:spPr>
          <a:xfrm>
            <a:off x="1083860" y="1690688"/>
            <a:ext cx="10515600" cy="4351338"/>
          </a:xfrm>
        </p:spPr>
        <p:txBody>
          <a:bodyPr>
            <a:normAutofit lnSpcReduction="10000"/>
          </a:bodyPr>
          <a:lstStyle/>
          <a:p>
            <a:pPr marL="0" indent="0">
              <a:buNone/>
            </a:pPr>
            <a:r>
              <a:rPr lang="en-US" sz="2400" dirty="0"/>
              <a:t>A revolution of style of production and service arrived in the early 1990s with fast casual dining restaurants</a:t>
            </a:r>
          </a:p>
          <a:p>
            <a:pPr>
              <a:buFont typeface="Wingdings" panose="05000000000000000000" pitchFamily="2" charset="2"/>
              <a:buChar char="§"/>
            </a:pPr>
            <a:r>
              <a:rPr lang="en-GB" sz="2400" dirty="0"/>
              <a:t>Chef on show</a:t>
            </a:r>
          </a:p>
          <a:p>
            <a:pPr>
              <a:buFont typeface="Wingdings" panose="05000000000000000000" pitchFamily="2" charset="2"/>
              <a:buChar char="§"/>
            </a:pPr>
            <a:r>
              <a:rPr lang="en-GB" sz="2400" dirty="0"/>
              <a:t>Chef’s Table</a:t>
            </a:r>
          </a:p>
          <a:p>
            <a:pPr lvl="1">
              <a:buFont typeface="Wingdings" panose="05000000000000000000" pitchFamily="2" charset="2"/>
              <a:buChar char="§"/>
            </a:pPr>
            <a:r>
              <a:rPr lang="en-GB" dirty="0"/>
              <a:t>Actor</a:t>
            </a:r>
          </a:p>
          <a:p>
            <a:pPr lvl="1">
              <a:buFont typeface="Wingdings" panose="05000000000000000000" pitchFamily="2" charset="2"/>
              <a:buChar char="§"/>
            </a:pPr>
            <a:r>
              <a:rPr lang="en-GB" dirty="0"/>
              <a:t>Stage</a:t>
            </a:r>
          </a:p>
          <a:p>
            <a:pPr lvl="1">
              <a:buFont typeface="Wingdings" panose="05000000000000000000" pitchFamily="2" charset="2"/>
              <a:buChar char="§"/>
            </a:pPr>
            <a:r>
              <a:rPr lang="en-GB" dirty="0"/>
              <a:t>Guests</a:t>
            </a:r>
          </a:p>
          <a:p>
            <a:pPr>
              <a:buFont typeface="Wingdings" panose="05000000000000000000" pitchFamily="2" charset="2"/>
              <a:buChar char="§"/>
            </a:pPr>
            <a:r>
              <a:rPr lang="en-GB" sz="2400" dirty="0"/>
              <a:t>Emotional Labour</a:t>
            </a:r>
          </a:p>
          <a:p>
            <a:pPr lvl="1">
              <a:buFont typeface="Wingdings" panose="05000000000000000000" pitchFamily="2" charset="2"/>
              <a:buChar char="§"/>
            </a:pPr>
            <a:r>
              <a:rPr lang="en-GB" dirty="0"/>
              <a:t>Surface Acting</a:t>
            </a:r>
          </a:p>
          <a:p>
            <a:pPr lvl="1">
              <a:buFont typeface="Wingdings" panose="05000000000000000000" pitchFamily="2" charset="2"/>
              <a:buChar char="§"/>
            </a:pPr>
            <a:r>
              <a:rPr lang="en-GB" dirty="0"/>
              <a:t>Deep Acting</a:t>
            </a:r>
          </a:p>
          <a:p>
            <a:pPr lvl="1">
              <a:buFont typeface="Wingdings" panose="05000000000000000000" pitchFamily="2" charset="2"/>
              <a:buChar char="§"/>
            </a:pPr>
            <a:r>
              <a:rPr lang="en-GB" dirty="0"/>
              <a:t>Genuine Acting</a:t>
            </a:r>
          </a:p>
          <a:p>
            <a:endParaRPr lang="en-GB" dirty="0"/>
          </a:p>
        </p:txBody>
      </p:sp>
      <p:sp>
        <p:nvSpPr>
          <p:cNvPr id="4" name="Footer Placeholder 3">
            <a:extLst>
              <a:ext uri="{FF2B5EF4-FFF2-40B4-BE49-F238E27FC236}">
                <a16:creationId xmlns:a16="http://schemas.microsoft.com/office/drawing/2014/main" id="{E7F426C5-4C52-09DD-2B44-27CFC9F5040B}"/>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05014792"/>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426</TotalTime>
  <Words>1149</Words>
  <Application>Microsoft Office PowerPoint</Application>
  <PresentationFormat>Widescreen</PresentationFormat>
  <Paragraphs>117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Gill Sans MT</vt:lpstr>
      <vt:lpstr>Wingdings</vt:lpstr>
      <vt:lpstr>Office Theme</vt:lpstr>
      <vt:lpstr>Chapter 2 Changing Nature of Culinary and Food Service Operations </vt:lpstr>
      <vt:lpstr>Chapter 2</vt:lpstr>
      <vt:lpstr>Industrialisation of work and the craft worker</vt:lpstr>
      <vt:lpstr>The craftsman as a factor of production</vt:lpstr>
      <vt:lpstr>The craftsman and masculinity in the service economy</vt:lpstr>
      <vt:lpstr>Restaurant development and grand masters</vt:lpstr>
      <vt:lpstr>Changing food service</vt:lpstr>
      <vt:lpstr>The changing restaurant kitchen</vt:lpstr>
      <vt:lpstr>The open or theatre kitchen</vt:lpstr>
      <vt:lpstr>Emotional labour</vt:lpstr>
      <vt:lpstr>Aesthetic labour</vt:lpstr>
      <vt:lpstr>Female chefs, gender, race equality and modern slavery </vt:lpstr>
      <vt:lpstr>Summary</vt:lpstr>
      <vt:lpstr>Revision Questions</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Changing Nature of Culinary and Food Service Operations</dc:title>
  <dc:subject>© 2026 David Graham et al. Culinary and Food Service Operations Management for Industry 5.0. Goodfellow Publishers</dc:subject>
  <dc:creator>David Graham, Ewen Crilley, Peter Cox and John Cousins</dc:creator>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31</cp:revision>
  <cp:lastPrinted>2026-06-24T12:20:13Z</cp:lastPrinted>
  <dcterms:created xsi:type="dcterms:W3CDTF">2026-06-05T08:47:25Z</dcterms:created>
  <dcterms:modified xsi:type="dcterms:W3CDTF">2026-06-30T16:55:47Z</dcterms:modified>
</cp:coreProperties>
</file>